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67" r:id="rId2"/>
    <p:sldId id="268" r:id="rId3"/>
    <p:sldId id="269" r:id="rId4"/>
    <p:sldId id="263" r:id="rId5"/>
    <p:sldId id="256" r:id="rId6"/>
    <p:sldId id="260" r:id="rId7"/>
    <p:sldId id="259" r:id="rId8"/>
    <p:sldId id="261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C8AE-AECC-4BB5-A879-91048F799E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86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25BC-6454-480A-93D8-25B8C531E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71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582F9-6B2D-4F1C-A008-B41A222560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63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7A556-B57C-46BC-A1F8-8EE7F3679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0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B5955-2D9E-4D25-9A5D-25786BD10B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4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271ED-8C54-45E3-85BC-CBE786E3C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58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4B82B-0F95-403B-AE1B-156BD8F23B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09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C48AB-CE46-46BF-B412-50B0C0907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31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4D2EC-7B73-4258-8A40-A9BA2D9D46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18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E72F0-BDEE-49F4-AF75-C533007AA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59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6515D-9556-4653-B4B2-4F58C1E82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07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CA23FA3-BA65-49DE-94AA-B0FBF5E0A5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3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R1cXIdWnN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685800" y="685800"/>
            <a:ext cx="7772400" cy="1920875"/>
          </a:xfrm>
        </p:spPr>
        <p:txBody>
          <a:bodyPr/>
          <a:lstStyle/>
          <a:p>
            <a:r>
              <a:rPr lang="en-US" dirty="0" smtClean="0"/>
              <a:t>Teaching FLC:</a:t>
            </a:r>
            <a:br>
              <a:rPr lang="en-US" dirty="0" smtClean="0"/>
            </a:br>
            <a:r>
              <a:rPr lang="en-US" sz="2400" dirty="0" smtClean="0"/>
              <a:t>Everything You Wanted to Know About Teaching but Were Afraid to Ask!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228600" y="3657600"/>
            <a:ext cx="8686800" cy="1752600"/>
          </a:xfrm>
        </p:spPr>
        <p:txBody>
          <a:bodyPr/>
          <a:lstStyle/>
          <a:p>
            <a:pPr algn="l"/>
            <a:r>
              <a:rPr lang="en-US" u="sng" dirty="0" smtClean="0"/>
              <a:t>Facilitators:</a:t>
            </a:r>
          </a:p>
          <a:p>
            <a:pPr algn="l"/>
            <a:r>
              <a:rPr lang="en-US" sz="2400" dirty="0" smtClean="0"/>
              <a:t>Dr. Tom Reichert, Department of Advertising and Public Relations</a:t>
            </a:r>
          </a:p>
          <a:p>
            <a:pPr algn="l"/>
            <a:r>
              <a:rPr lang="en-US" sz="2400" dirty="0" smtClean="0"/>
              <a:t>Dr. Paul Quick, Center for Teaching and Learning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1082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Our FLC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Ellie Lanier, Law School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Threshold Concept:  Positive Neutrality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In mediation, PN the ability of a mediator to accept and hold both sides of a conflict as equally valid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Challenge for law students:  not taking sides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Challenge: moving from judging to mediating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Change in practice: making the implicit explicit in teaching legal mediation.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76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 for 2015-2016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Come join us! </a:t>
            </a:r>
          </a:p>
          <a:p>
            <a:pPr marL="0" indent="0" algn="ctr">
              <a:buNone/>
            </a:pPr>
            <a:r>
              <a:rPr lang="en-US" sz="4000" dirty="0" smtClean="0"/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Next year we are starting with a compilation of topics after which each FLC member will vote for 2.  We will cover topics that get the most votes.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People will share examples of that topic, discuss challenges and make changes in their teaching.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3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FLC:  Founded in 2010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4730"/>
            <a:ext cx="8229600" cy="4476902"/>
          </a:xfrm>
        </p:spPr>
      </p:pic>
    </p:spTree>
    <p:extLst>
      <p:ext uri="{BB962C8B-B14F-4D97-AF65-F5344CB8AC3E}">
        <p14:creationId xmlns:p14="http://schemas.microsoft.com/office/powerpoint/2010/main" val="57056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sz="2400" b="1" dirty="0" smtClean="0"/>
              <a:t>Elizabeth White</a:t>
            </a:r>
            <a:r>
              <a:rPr lang="en-US" sz="2400" dirty="0" smtClean="0"/>
              <a:t>, Libraries</a:t>
            </a:r>
          </a:p>
          <a:p>
            <a:pPr marL="0" indent="0">
              <a:buNone/>
            </a:pPr>
            <a:r>
              <a:rPr lang="en-US" sz="2400" b="1" dirty="0" smtClean="0"/>
              <a:t>Carol Britton Laws</a:t>
            </a:r>
            <a:r>
              <a:rPr lang="en-US" sz="2400" dirty="0" smtClean="0"/>
              <a:t>,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Social Work</a:t>
            </a:r>
          </a:p>
          <a:p>
            <a:pPr marL="0" indent="0">
              <a:buNone/>
            </a:pPr>
            <a:r>
              <a:rPr lang="en-US" sz="2400" b="1" dirty="0" smtClean="0"/>
              <a:t>C. Robert Dove</a:t>
            </a:r>
            <a:r>
              <a:rPr lang="en-US" sz="2400" dirty="0" smtClean="0"/>
              <a:t>,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Animal and Dairy</a:t>
            </a:r>
          </a:p>
          <a:p>
            <a:pPr marL="0" indent="0">
              <a:buNone/>
            </a:pPr>
            <a:r>
              <a:rPr lang="en-US" sz="2400" b="1" dirty="0" smtClean="0"/>
              <a:t>Andrew Owsiak</a:t>
            </a:r>
            <a:r>
              <a:rPr lang="en-US" sz="2400" dirty="0" smtClean="0"/>
              <a:t>, SPIA</a:t>
            </a:r>
          </a:p>
          <a:p>
            <a:pPr marL="0" indent="0">
              <a:buNone/>
            </a:pPr>
            <a:r>
              <a:rPr lang="en-US" sz="2400" b="1" dirty="0" smtClean="0"/>
              <a:t>Lilia </a:t>
            </a:r>
            <a:r>
              <a:rPr lang="en-US" sz="2400" b="1" dirty="0" err="1" smtClean="0"/>
              <a:t>Gomez-Lanier</a:t>
            </a:r>
            <a:r>
              <a:rPr lang="en-US" sz="2400" dirty="0" smtClean="0"/>
              <a:t>,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Texiles</a:t>
            </a:r>
            <a:r>
              <a:rPr lang="en-US" sz="2400" dirty="0" smtClean="0"/>
              <a:t>, Merchandising 	and Interiors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Gaylen Edwards</a:t>
            </a:r>
            <a:r>
              <a:rPr lang="en-US" sz="2400" dirty="0" smtClean="0"/>
              <a:t>, Vet. School</a:t>
            </a:r>
          </a:p>
          <a:p>
            <a:pPr marL="0" indent="0">
              <a:buNone/>
            </a:pPr>
            <a:r>
              <a:rPr lang="en-US" sz="2400" b="1" dirty="0" smtClean="0"/>
              <a:t>Jennifer Atkinson</a:t>
            </a:r>
            <a:r>
              <a:rPr lang="en-US" sz="2400" dirty="0" smtClean="0"/>
              <a:t>, Terry </a:t>
            </a:r>
          </a:p>
          <a:p>
            <a:pPr marL="0" indent="0">
              <a:buNone/>
            </a:pPr>
            <a:r>
              <a:rPr lang="en-US" sz="2400" b="1" dirty="0" smtClean="0"/>
              <a:t>Catherine White</a:t>
            </a:r>
            <a:r>
              <a:rPr lang="en-US" sz="2400" dirty="0" smtClean="0"/>
              <a:t>, Pharmacy</a:t>
            </a:r>
          </a:p>
          <a:p>
            <a:pPr marL="0" indent="0">
              <a:buNone/>
            </a:pPr>
            <a:r>
              <a:rPr lang="en-US" sz="2400" b="1" dirty="0" smtClean="0"/>
              <a:t>Ellie Lanier</a:t>
            </a:r>
            <a:r>
              <a:rPr lang="en-US" sz="2400" dirty="0" smtClean="0"/>
              <a:t>, Law School</a:t>
            </a:r>
          </a:p>
          <a:p>
            <a:pPr marL="0" indent="0">
              <a:buNone/>
            </a:pPr>
            <a:r>
              <a:rPr lang="en-US" sz="2400" b="1" dirty="0" smtClean="0"/>
              <a:t>Janine Aronson</a:t>
            </a:r>
            <a:r>
              <a:rPr lang="en-US" sz="2400" dirty="0" smtClean="0"/>
              <a:t>, Terry</a:t>
            </a:r>
          </a:p>
          <a:p>
            <a:pPr marL="0" indent="0">
              <a:buNone/>
            </a:pPr>
            <a:r>
              <a:rPr lang="en-US" sz="2400" b="1" dirty="0" smtClean="0"/>
              <a:t>Zhongjin Lu</a:t>
            </a:r>
            <a:r>
              <a:rPr lang="en-US" sz="2400" dirty="0" smtClean="0"/>
              <a:t>, Terry </a:t>
            </a:r>
          </a:p>
          <a:p>
            <a:pPr marL="0" indent="0">
              <a:buNone/>
            </a:pPr>
            <a:r>
              <a:rPr lang="en-US" sz="2400" b="1" dirty="0" smtClean="0"/>
              <a:t>Kris </a:t>
            </a:r>
            <a:r>
              <a:rPr lang="en-US" sz="2400" b="1" dirty="0" err="1" smtClean="0"/>
              <a:t>McWhite</a:t>
            </a:r>
            <a:r>
              <a:rPr lang="en-US" sz="2400" dirty="0" smtClean="0"/>
              <a:t>,</a:t>
            </a:r>
            <a:r>
              <a:rPr lang="en-US" sz="2400" b="1" dirty="0" smtClean="0"/>
              <a:t> </a:t>
            </a:r>
            <a:r>
              <a:rPr lang="en-US" sz="2400" dirty="0" smtClean="0"/>
              <a:t>Terry</a:t>
            </a:r>
          </a:p>
          <a:p>
            <a:pPr marL="0" indent="0">
              <a:buNone/>
            </a:pPr>
            <a:r>
              <a:rPr lang="en-US" sz="2400" b="1" dirty="0" smtClean="0"/>
              <a:t>Keith Nichols</a:t>
            </a:r>
            <a:r>
              <a:rPr lang="en-US" sz="2400" dirty="0" smtClean="0"/>
              <a:t>, Libraries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194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6000" smtClean="0"/>
              <a:t>Ritual Knowledge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36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smtClean="0"/>
              <a:t>Students learn the ritual responses to definitional questions and quantitative problems, but their intuitive beliefs and interpretations resurface in quantitative modeling and outside-of-classroom contexts.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400" dirty="0" smtClean="0"/>
              <a:t>Threshold concepts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8686800" cy="43434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en-US" dirty="0"/>
              <a:t>D</a:t>
            </a:r>
            <a:r>
              <a:rPr lang="en-US" altLang="en-US" dirty="0" smtClean="0"/>
              <a:t>isciplines have </a:t>
            </a:r>
            <a:r>
              <a:rPr lang="en-US" altLang="en-US" dirty="0" smtClean="0"/>
              <a:t>“threshold </a:t>
            </a:r>
            <a:r>
              <a:rPr lang="en-US" altLang="en-US" dirty="0" smtClean="0"/>
              <a:t>concepts”: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altLang="en-US" dirty="0" smtClean="0"/>
          </a:p>
          <a:p>
            <a:pPr marL="457200" indent="-457200" algn="l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 smtClean="0"/>
              <a:t>Concept/practice that functions </a:t>
            </a:r>
            <a:r>
              <a:rPr lang="en-US" altLang="en-US" dirty="0" smtClean="0"/>
              <a:t>as an opening </a:t>
            </a:r>
            <a:r>
              <a:rPr lang="en-US" altLang="en-US" dirty="0" smtClean="0"/>
              <a:t>up </a:t>
            </a:r>
            <a:r>
              <a:rPr lang="en-US" altLang="en-US" dirty="0" smtClean="0"/>
              <a:t>of a </a:t>
            </a:r>
            <a:r>
              <a:rPr lang="en-US" altLang="en-US" dirty="0" smtClean="0"/>
              <a:t>new landscape to the discipline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endParaRPr lang="en-US" altLang="en-US" dirty="0" smtClean="0"/>
          </a:p>
          <a:p>
            <a:pPr marL="457200" indent="-457200" algn="l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 smtClean="0"/>
              <a:t>Distinguished from “core concepts,” TCs are more about “seeing things in a new </a:t>
            </a:r>
            <a:r>
              <a:rPr lang="en-US" altLang="en-US" smtClean="0"/>
              <a:t>way</a:t>
            </a:r>
            <a:r>
              <a:rPr lang="en-US" altLang="en-US" smtClean="0"/>
              <a:t>.”</a:t>
            </a:r>
          </a:p>
          <a:p>
            <a:pPr algn="l"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altLang="en-US" dirty="0" smtClean="0"/>
          </a:p>
          <a:p>
            <a:pPr algn="r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en-US" sz="2000" dirty="0" smtClean="0"/>
              <a:t>Jane H.F. Meyer and Ray Land</a:t>
            </a:r>
          </a:p>
          <a:p>
            <a:pPr algn="r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en-US" sz="2000" dirty="0">
                <a:hlinkClick r:id="rId2"/>
              </a:rPr>
              <a:t>https://</a:t>
            </a:r>
            <a:r>
              <a:rPr lang="en-US" altLang="en-US" sz="2000" dirty="0" smtClean="0">
                <a:hlinkClick r:id="rId2"/>
              </a:rPr>
              <a:t>www.youtube.com/watch?v=WR1cXIdWnNU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3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3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Threshold Concepts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mtClean="0"/>
              <a:t>Represent a transformed way of understanding, or interpreting, or viewing something, without which the learner finds it difficult to progress within the curriculum as formulated.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mtClean="0"/>
              <a:t>Consequence of comprehending a threshold concept: maybe a transformed internal view of subject matter, subject landscape, or even world view.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Threshold </a:t>
            </a:r>
            <a:r>
              <a:rPr lang="en-US" altLang="en-US" dirty="0" smtClean="0"/>
              <a:t>concepts </a:t>
            </a:r>
            <a:br>
              <a:rPr lang="en-US" altLang="en-US" dirty="0" smtClean="0"/>
            </a:br>
            <a:r>
              <a:rPr lang="en-US" altLang="en-US" sz="4000" dirty="0" smtClean="0"/>
              <a:t>(vs. core concepts)</a:t>
            </a:r>
            <a:endParaRPr lang="en-US" altLang="en-US" sz="40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en-US" dirty="0" smtClean="0"/>
              <a:t>Transformative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en-US" dirty="0" smtClean="0"/>
              <a:t>Integrative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en-US" dirty="0" smtClean="0"/>
              <a:t>Irreversible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en-US" dirty="0" smtClean="0"/>
              <a:t>Bounded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en-US" dirty="0" smtClean="0"/>
              <a:t>Troublesome*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Other examples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Literary studies—signification, deconstruction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Accounting— depreciation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Biology, Psychology—“evolution”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Politics—“the state”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History—“Asiatic conceptions of time”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Plant Science—“Photoprotection”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Health Science—“care”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Our FLC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Keith Nichols, Libraries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Threshold Concept:  Information as process, not product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Students have a difficulty understanding how information is created and that authority is based upon origins, discipline-specific contexts, and suitability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Information as commodity vs. free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Information is not static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Change in practice: integrate theoretical in library orientation to deepen understanding of what constitutes library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68261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291</TotalTime>
  <Words>407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Garamond</vt:lpstr>
      <vt:lpstr>Arial</vt:lpstr>
      <vt:lpstr>Wingdings</vt:lpstr>
      <vt:lpstr>Calibri</vt:lpstr>
      <vt:lpstr>Stream</vt:lpstr>
      <vt:lpstr>Teaching FLC: Everything You Wanted to Know About Teaching but Were Afraid to Ask!</vt:lpstr>
      <vt:lpstr>Teaching FLC:  Founded in 2010</vt:lpstr>
      <vt:lpstr>Principle Participants</vt:lpstr>
      <vt:lpstr>Ritual Knowledge</vt:lpstr>
      <vt:lpstr>Threshold concepts</vt:lpstr>
      <vt:lpstr>Threshold Concepts (cont.)</vt:lpstr>
      <vt:lpstr>Threshold concepts  (vs. core concepts)</vt:lpstr>
      <vt:lpstr>Other examples</vt:lpstr>
      <vt:lpstr>Example for Our FLC</vt:lpstr>
      <vt:lpstr>Example for Our FLC</vt:lpstr>
      <vt:lpstr>Ready for 2015-2016</vt:lpstr>
    </vt:vector>
  </TitlesOfParts>
  <Company>CTL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Threshold concepts</dc:title>
  <dc:creator>pquick</dc:creator>
  <cp:lastModifiedBy>pauquick</cp:lastModifiedBy>
  <cp:revision>15</cp:revision>
  <dcterms:created xsi:type="dcterms:W3CDTF">2007-09-24T15:34:35Z</dcterms:created>
  <dcterms:modified xsi:type="dcterms:W3CDTF">2015-04-28T15:05:10Z</dcterms:modified>
</cp:coreProperties>
</file>